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1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5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Open Sans" pitchFamily="34" charset="0"/>
      <p:bold r:id="rId18"/>
    </p:embeddedFont>
    <p:embeddedFont>
      <p:font typeface="Open Sans" pitchFamily="34" charset="-122"/>
      <p:bold r:id="rId19"/>
    </p:embeddedFont>
    <p:embeddedFont>
      <p:font typeface="Open Sans" pitchFamily="34" charset="-120"/>
      <p:bold r:id="rId20"/>
    </p:embeddedFont>
    <p:embeddedFont>
      <p:font typeface="Calibri" panose="020F0502020204030204" charset="0"/>
      <p:regular r:id="rId21"/>
      <p:bold r:id="rId22"/>
      <p:italic r:id="rId23"/>
      <p:boldItalic r:id="rId24"/>
    </p:embeddedFont>
    <p:embeddedFont>
      <p:font typeface="Bahnschrift SemiBold" panose="020B0502040204020203" charset="0"/>
      <p:bold r:id="rId2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hyperlink" Target="https://github.com/mellow012/TSP-Python-Branch-Bound" TargetMode="Externa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image" Target="../media/image9.svg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830" y="714375"/>
            <a:ext cx="7668339" cy="39526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350"/>
              </a:lnSpc>
              <a:buNone/>
            </a:pPr>
            <a:r>
              <a:rPr lang="en-US" sz="8300" b="1" dirty="0">
                <a:solidFill>
                  <a:srgbClr val="333F70"/>
                </a:solidFill>
                <a:latin typeface="Bahnschrift SemiBold" panose="020B0502040204020203" charset="0"/>
                <a:ea typeface="Unbounded Bold" pitchFamily="34" charset="-122"/>
                <a:cs typeface="Bahnschrift SemiBold" panose="020B0502040204020203" charset="0"/>
              </a:rPr>
              <a:t>Traveling Salesman Problem</a:t>
            </a:r>
            <a:endParaRPr lang="en-US" sz="8300" dirty="0">
              <a:latin typeface="Bahnschrift SemiBold" panose="020B0502040204020203" charset="0"/>
              <a:cs typeface="Bahnschrift SemiBold" panose="020B05020402040202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37830" y="4983242"/>
            <a:ext cx="6536531" cy="5269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Branch &amp; Bound Solution</a:t>
            </a:r>
            <a:endParaRPr lang="en-US" sz="3300" dirty="0"/>
          </a:p>
        </p:txBody>
      </p:sp>
      <p:sp>
        <p:nvSpPr>
          <p:cNvPr id="5" name="Text 2"/>
          <p:cNvSpPr/>
          <p:nvPr/>
        </p:nvSpPr>
        <p:spPr>
          <a:xfrm>
            <a:off x="737830" y="5826443"/>
            <a:ext cx="7668339" cy="674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comprehensive implementation and analysis with GUI-based optimal tour guarantee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7830" y="6738223"/>
            <a:ext cx="7668339" cy="2699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Presenter: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Wisdom M Mlambia | </a:t>
            </a:r>
            <a:r>
              <a:rPr lang="en-US" sz="13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Algorithm: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Branch &amp; Bound | </a:t>
            </a:r>
            <a:r>
              <a:rPr lang="en-US" sz="13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Language: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Python (PyQt5)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37830" y="7245310"/>
            <a:ext cx="7668339" cy="2699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Module: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351 CP 81 - Comprehension | </a:t>
            </a:r>
            <a:r>
              <a:rPr lang="en-US" sz="13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r>
              <a:rPr lang="en-US" sz="13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11 November 2025</a:t>
            </a:r>
            <a:endParaRPr lang="en-US" sz="1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023" y="592455"/>
            <a:ext cx="13122354" cy="13465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Branch &amp; Bound vs. Evolutionary Algorithms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754023" y="2369939"/>
            <a:ext cx="13122354" cy="4344114"/>
          </a:xfrm>
          <a:prstGeom prst="roundRect">
            <a:avLst>
              <a:gd name="adj" fmla="val 20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1643" y="2377559"/>
            <a:ext cx="13107114" cy="61841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5" name="Text 3"/>
          <p:cNvSpPr/>
          <p:nvPr/>
        </p:nvSpPr>
        <p:spPr>
          <a:xfrm>
            <a:off x="977265" y="2514362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Characteristic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568553" y="2514362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Genetic Algorithm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9828252" y="2514362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Branch &amp; Bound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61643" y="2995970"/>
            <a:ext cx="13107114" cy="61841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7"/>
          <p:cNvSpPr/>
          <p:nvPr/>
        </p:nvSpPr>
        <p:spPr>
          <a:xfrm>
            <a:off x="977265" y="3132772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Scalability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5568553" y="3132772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Large instances (50+ cities)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9828252" y="3132772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Manageable sizes (≤20 cities)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761643" y="3614380"/>
            <a:ext cx="13107114" cy="61841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977265" y="3751183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Solution Quality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5568553" y="3751183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Good approximation (90-95%)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9828252" y="3751183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Guaranteed optimal (100%)</a:t>
            </a:r>
            <a:endParaRPr lang="en-US" sz="1650" dirty="0"/>
          </a:p>
        </p:txBody>
      </p:sp>
      <p:sp>
        <p:nvSpPr>
          <p:cNvPr id="16" name="Shape 14"/>
          <p:cNvSpPr/>
          <p:nvPr/>
        </p:nvSpPr>
        <p:spPr>
          <a:xfrm>
            <a:off x="761643" y="4232791"/>
            <a:ext cx="13107114" cy="61841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5"/>
          <p:cNvSpPr/>
          <p:nvPr/>
        </p:nvSpPr>
        <p:spPr>
          <a:xfrm>
            <a:off x="977265" y="4369594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Determinism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5568553" y="4369594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Probabilistic (varies)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9828252" y="4369594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Deterministic (consistent)</a:t>
            </a:r>
            <a:endParaRPr lang="en-US" sz="1650" dirty="0"/>
          </a:p>
        </p:txBody>
      </p:sp>
      <p:sp>
        <p:nvSpPr>
          <p:cNvPr id="20" name="Shape 18"/>
          <p:cNvSpPr/>
          <p:nvPr/>
        </p:nvSpPr>
        <p:spPr>
          <a:xfrm>
            <a:off x="761643" y="4851202"/>
            <a:ext cx="13107114" cy="61841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1" name="Text 19"/>
          <p:cNvSpPr/>
          <p:nvPr/>
        </p:nvSpPr>
        <p:spPr>
          <a:xfrm>
            <a:off x="977265" y="4988004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Parameter Tuning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5568553" y="4988004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Requires extensive tuning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9828252" y="4988004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Works out of the box</a:t>
            </a:r>
            <a:endParaRPr lang="en-US" sz="1650" dirty="0"/>
          </a:p>
        </p:txBody>
      </p:sp>
      <p:sp>
        <p:nvSpPr>
          <p:cNvPr id="24" name="Shape 22"/>
          <p:cNvSpPr/>
          <p:nvPr/>
        </p:nvSpPr>
        <p:spPr>
          <a:xfrm>
            <a:off x="761643" y="5469612"/>
            <a:ext cx="13107114" cy="618411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25" name="Text 23"/>
          <p:cNvSpPr/>
          <p:nvPr/>
        </p:nvSpPr>
        <p:spPr>
          <a:xfrm>
            <a:off x="977265" y="5606415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Reproducibility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5568553" y="5606415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Results vary with randomness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9828252" y="5606415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Same output always</a:t>
            </a:r>
            <a:endParaRPr lang="en-US" sz="1650" dirty="0"/>
          </a:p>
        </p:txBody>
      </p:sp>
      <p:sp>
        <p:nvSpPr>
          <p:cNvPr id="28" name="Shape 26"/>
          <p:cNvSpPr/>
          <p:nvPr/>
        </p:nvSpPr>
        <p:spPr>
          <a:xfrm>
            <a:off x="761643" y="6088023"/>
            <a:ext cx="13107114" cy="618411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29" name="Text 27"/>
          <p:cNvSpPr/>
          <p:nvPr/>
        </p:nvSpPr>
        <p:spPr>
          <a:xfrm>
            <a:off x="977265" y="6224826"/>
            <a:ext cx="4152900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Proof of Optimality</a:t>
            </a:r>
            <a:endParaRPr lang="en-US" sz="1650" dirty="0"/>
          </a:p>
        </p:txBody>
      </p:sp>
      <p:sp>
        <p:nvSpPr>
          <p:cNvPr id="30" name="Text 28"/>
          <p:cNvSpPr/>
          <p:nvPr/>
        </p:nvSpPr>
        <p:spPr>
          <a:xfrm>
            <a:off x="5568553" y="6224826"/>
            <a:ext cx="382131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 mathematical guarantee</a:t>
            </a:r>
            <a:endParaRPr lang="en-US" sz="1650" dirty="0"/>
          </a:p>
        </p:txBody>
      </p:sp>
      <p:sp>
        <p:nvSpPr>
          <p:cNvPr id="31" name="Text 29"/>
          <p:cNvSpPr/>
          <p:nvPr/>
        </p:nvSpPr>
        <p:spPr>
          <a:xfrm>
            <a:off x="9828252" y="6224826"/>
            <a:ext cx="3825121" cy="3448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Formally provable optimal</a:t>
            </a:r>
            <a:endParaRPr lang="en-US" sz="1650" dirty="0"/>
          </a:p>
        </p:txBody>
      </p:sp>
      <p:sp>
        <p:nvSpPr>
          <p:cNvPr id="32" name="Text 30"/>
          <p:cNvSpPr/>
          <p:nvPr/>
        </p:nvSpPr>
        <p:spPr>
          <a:xfrm>
            <a:off x="754023" y="6956346"/>
            <a:ext cx="13122354" cy="689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325F7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Conclusion:</a:t>
            </a: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Branch and Bound delivers deterministic, mathematically optimal solutions with proven correctness—ideal for cost-critical applications where guarantees matter more than scalability.</a:t>
            </a:r>
            <a:endParaRPr lang="en-US" sz="16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370205" y="762635"/>
            <a:ext cx="13634720" cy="6331585"/>
          </a:xfrm>
          <a:prstGeom prst="rect">
            <a:avLst/>
          </a:prstGeom>
        </p:spPr>
        <p:txBody>
          <a:bodyPr>
            <a:noAutofit/>
          </a:bodyPr>
          <a:p>
            <a:pPr algn="ctr">
              <a:spcAft>
                <a:spcPct val="60000"/>
              </a:spcAft>
            </a:pPr>
            <a:r>
              <a:rPr lang="en-US" altLang="zh-CN" sz="4800" b="1"/>
              <a:t>Thank You!</a:t>
            </a:r>
            <a:endParaRPr lang="en-US" altLang="zh-CN" sz="4800" b="1"/>
          </a:p>
          <a:p>
            <a:pPr algn="ctr">
              <a:spcAft>
                <a:spcPct val="60000"/>
              </a:spcAft>
            </a:pPr>
            <a:r>
              <a:rPr lang="en-US" altLang="zh-CN" sz="4800"/>
              <a:t>Contact:Wisdom M Mlambia</a:t>
            </a:r>
            <a:endParaRPr lang="en-US" altLang="zh-CN" sz="4800"/>
          </a:p>
          <a:p>
            <a:pPr algn="ctr">
              <a:spcAft>
                <a:spcPct val="60000"/>
              </a:spcAft>
            </a:pPr>
            <a:r>
              <a:rPr lang="en-US" altLang="zh-CN" sz="4800"/>
              <a:t>Repository:</a:t>
            </a:r>
            <a:r>
              <a:rPr lang="en-US" altLang="zh-CN" sz="4800">
                <a:hlinkClick r:id="rId1"/>
              </a:rPr>
              <a:t>https://github.com/mellow012/TSP-Python-Branch-Bound</a:t>
            </a:r>
            <a:endParaRPr lang="en-US" altLang="zh-CN" sz="4800">
              <a:hlinkClick r:id="rId1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065" y="436602"/>
            <a:ext cx="8032671" cy="992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What is the Traveling Salesman Problem?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42065" y="1492329"/>
            <a:ext cx="2381726" cy="2976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Challenge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042065" y="2028111"/>
            <a:ext cx="8032671" cy="7622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Given a set of cities and distances between them, find the </a:t>
            </a:r>
            <a:r>
              <a:rPr lang="en-US" sz="12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shortest possible route</a:t>
            </a: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that visits each city exactly once and returns to the starting city. This deceptively simple problem is computationally complex and has profound real-world implications.</a:t>
            </a:r>
            <a:endParaRPr lang="en-US" sz="12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42065" y="2968943"/>
            <a:ext cx="396954" cy="3969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37496" y="3063121"/>
            <a:ext cx="198477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Logistics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6637496" y="3406378"/>
            <a:ext cx="7437239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Delivery route optimization for maximum efficiency</a:t>
            </a:r>
            <a:endParaRPr lang="en-US" sz="12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2065" y="3977997"/>
            <a:ext cx="396954" cy="3969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637496" y="4072176"/>
            <a:ext cx="198477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Manufacturing</a:t>
            </a:r>
            <a:endParaRPr lang="en-US" sz="1550" dirty="0"/>
          </a:p>
        </p:txBody>
      </p:sp>
      <p:sp>
        <p:nvSpPr>
          <p:cNvPr id="11" name="Text 6"/>
          <p:cNvSpPr/>
          <p:nvPr/>
        </p:nvSpPr>
        <p:spPr>
          <a:xfrm>
            <a:off x="6637496" y="4415433"/>
            <a:ext cx="7437239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PCB drilling sequences and assembly planning</a:t>
            </a:r>
            <a:endParaRPr lang="en-US" sz="12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42065" y="4987052"/>
            <a:ext cx="396954" cy="39695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637496" y="5081230"/>
            <a:ext cx="198477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Bioinformatics</a:t>
            </a:r>
            <a:endParaRPr lang="en-US" sz="1550" dirty="0"/>
          </a:p>
        </p:txBody>
      </p:sp>
      <p:sp>
        <p:nvSpPr>
          <p:cNvPr id="14" name="Text 8"/>
          <p:cNvSpPr/>
          <p:nvPr/>
        </p:nvSpPr>
        <p:spPr>
          <a:xfrm>
            <a:off x="6637496" y="5424488"/>
            <a:ext cx="7437239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DNA sequencing and protein analysis</a:t>
            </a:r>
            <a:endParaRPr lang="en-US" sz="12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42065" y="5996107"/>
            <a:ext cx="396954" cy="396954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37496" y="6090285"/>
            <a:ext cx="1984772" cy="2480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Astronomy</a:t>
            </a:r>
            <a:endParaRPr lang="en-US" sz="1550" dirty="0"/>
          </a:p>
        </p:txBody>
      </p:sp>
      <p:sp>
        <p:nvSpPr>
          <p:cNvPr id="17" name="Text 10"/>
          <p:cNvSpPr/>
          <p:nvPr/>
        </p:nvSpPr>
        <p:spPr>
          <a:xfrm>
            <a:off x="6637496" y="6433542"/>
            <a:ext cx="7437239" cy="2540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Telescope observation planning</a:t>
            </a:r>
            <a:endParaRPr lang="en-US" sz="1250" dirty="0"/>
          </a:p>
        </p:txBody>
      </p:sp>
      <p:sp>
        <p:nvSpPr>
          <p:cNvPr id="18" name="Shape 11"/>
          <p:cNvSpPr/>
          <p:nvPr/>
        </p:nvSpPr>
        <p:spPr>
          <a:xfrm>
            <a:off x="6042065" y="6866215"/>
            <a:ext cx="8032671" cy="928687"/>
          </a:xfrm>
          <a:prstGeom prst="roundRect">
            <a:avLst>
              <a:gd name="adj" fmla="val 7181"/>
            </a:avLst>
          </a:prstGeom>
          <a:solidFill>
            <a:srgbClr val="C1F1E5"/>
          </a:solidFill>
        </p:spPr>
      </p:sp>
      <p:pic>
        <p:nvPicPr>
          <p:cNvPr id="19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0775" y="7108508"/>
            <a:ext cx="198477" cy="158710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6557963" y="7064573"/>
            <a:ext cx="7358063" cy="5081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TSP is </a:t>
            </a:r>
            <a:r>
              <a:rPr lang="en-US" sz="12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NP-Hard</a:t>
            </a:r>
            <a:r>
              <a:rPr lang="en-US" sz="125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— no known polynomial-time solution exists for the general case, making it one of computer science's most significant open problems.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65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199" y="2936200"/>
            <a:ext cx="7038142" cy="5716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Why Branch and Bound?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640199" y="3782139"/>
            <a:ext cx="6583561" cy="1069062"/>
          </a:xfrm>
          <a:prstGeom prst="roundRect">
            <a:avLst>
              <a:gd name="adj" fmla="val 718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30699" y="3972639"/>
            <a:ext cx="2753082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Optimal Guarantee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830699" y="4368165"/>
            <a:ext cx="620256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Mathematical certainty of the best solution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7406640" y="3782139"/>
            <a:ext cx="6583561" cy="1069062"/>
          </a:xfrm>
          <a:prstGeom prst="roundRect">
            <a:avLst>
              <a:gd name="adj" fmla="val 718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97140" y="3972639"/>
            <a:ext cx="2610207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Intelligent Pruning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7597140" y="4368165"/>
            <a:ext cx="620256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75%+ of search space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40199" y="5034082"/>
            <a:ext cx="6583561" cy="1069062"/>
          </a:xfrm>
          <a:prstGeom prst="roundRect">
            <a:avLst>
              <a:gd name="adj" fmla="val 718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0699" y="5224582"/>
            <a:ext cx="2286595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Deterministic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830699" y="5620107"/>
            <a:ext cx="620256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Consistent, reproducible results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7406640" y="5034082"/>
            <a:ext cx="6583561" cy="1069062"/>
          </a:xfrm>
          <a:prstGeom prst="roundRect">
            <a:avLst>
              <a:gd name="adj" fmla="val 718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97140" y="5224582"/>
            <a:ext cx="2867382" cy="2858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Theoretically Sound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7597140" y="5620107"/>
            <a:ext cx="6202561" cy="2925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Provable correctness with formal bounds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40199" y="6377464"/>
            <a:ext cx="2743914" cy="34301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The Trade-off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640199" y="6994803"/>
            <a:ext cx="13350002" cy="58507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Branch and Bound is computationally intensive and best suited for problems with ≤20 cities. While worst-case complexity is exponential O(n!), the intelligent bounding strategy significantly reduces practical computation time. 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Choose Branch &amp; Bound when optimality is essential and problem size is manageable.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53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970" y="3202305"/>
            <a:ext cx="9685734" cy="6384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How Branch and Bound Works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4970" y="4147066"/>
            <a:ext cx="13200459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Branch and Bound systematically explores the solution space while eliminating unpromising branches through intelligent bounding.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14970" y="4907875"/>
            <a:ext cx="25537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Branching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14970" y="5431274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a search tree of partial solutions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14970" y="5829538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node represents a partial tour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14970" y="6227802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edge represents adding a city to the tour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14970" y="6626066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systematically and completely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72018" y="4907875"/>
            <a:ext cx="2553772" cy="3192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Bounding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572018" y="5431274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 lower bound for each partial solution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572018" y="5829538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lower bound ≥ best solution found → PRUNE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72018" y="6227802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Eliminates branches that cannot improve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2018" y="6626066"/>
            <a:ext cx="6351032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Dramatically reduces search space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14970" y="7254121"/>
            <a:ext cx="13200459" cy="3268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325F7B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Result:</a:t>
            </a:r>
            <a:r>
              <a:rPr lang="en-US" sz="16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Examine far fewer than n! permutations by pruning branches whose lower bounds guarantee they cannot lead to better solutions.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6598" y="496253"/>
            <a:ext cx="7883604" cy="11253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Algorithm Steps: Complete Process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296620" y="2161699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16598" y="2043589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1615" y="2178606"/>
            <a:ext cx="270034" cy="2700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36807" y="2071688"/>
            <a:ext cx="2250877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Initialize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836807" y="2461022"/>
            <a:ext cx="716339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Load distance matrix, reduce it by subtracting row and column minimums, and calculate the initial lower bound for the root node.</a:t>
            </a:r>
            <a:endParaRPr lang="en-US" sz="1400" dirty="0"/>
          </a:p>
        </p:txBody>
      </p:sp>
      <p:sp>
        <p:nvSpPr>
          <p:cNvPr id="9" name="Shape 5"/>
          <p:cNvSpPr/>
          <p:nvPr/>
        </p:nvSpPr>
        <p:spPr>
          <a:xfrm>
            <a:off x="6566654" y="3667125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86632" y="3549015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21648" y="3684032"/>
            <a:ext cx="270034" cy="27003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06841" y="3577114"/>
            <a:ext cx="2250877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Explore Tree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106841" y="3966448"/>
            <a:ext cx="6893362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priority queue to explore nodes with best bounds first. For each node, generate children by adding unvisited cities and calculate new lower bounds.</a:t>
            </a:r>
            <a:endParaRPr lang="en-US" sz="1400" dirty="0"/>
          </a:p>
        </p:txBody>
      </p:sp>
      <p:sp>
        <p:nvSpPr>
          <p:cNvPr id="14" name="Shape 9"/>
          <p:cNvSpPr/>
          <p:nvPr/>
        </p:nvSpPr>
        <p:spPr>
          <a:xfrm>
            <a:off x="6836807" y="5172551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656784" y="5054441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1801" y="5189458"/>
            <a:ext cx="270034" cy="27003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376993" y="5082540"/>
            <a:ext cx="2718078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Prune Aggressively</a:t>
            </a:r>
            <a:endParaRPr lang="en-US" sz="1750" dirty="0"/>
          </a:p>
        </p:txBody>
      </p:sp>
      <p:sp>
        <p:nvSpPr>
          <p:cNvPr id="18" name="Text 12"/>
          <p:cNvSpPr/>
          <p:nvPr/>
        </p:nvSpPr>
        <p:spPr>
          <a:xfrm>
            <a:off x="7376993" y="5471874"/>
            <a:ext cx="6623209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If a node's lower bound exceeds the current best solution, discard it immediately. This pruning is where the algorithm's power emerges.</a:t>
            </a:r>
            <a:endParaRPr lang="en-US" sz="1400" dirty="0"/>
          </a:p>
        </p:txBody>
      </p:sp>
      <p:sp>
        <p:nvSpPr>
          <p:cNvPr id="19" name="Shape 13"/>
          <p:cNvSpPr/>
          <p:nvPr/>
        </p:nvSpPr>
        <p:spPr>
          <a:xfrm>
            <a:off x="7106841" y="6677978"/>
            <a:ext cx="180023" cy="1055251"/>
          </a:xfrm>
          <a:prstGeom prst="roundRect">
            <a:avLst>
              <a:gd name="adj" fmla="val 4201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926818" y="6559868"/>
            <a:ext cx="540187" cy="540187"/>
          </a:xfrm>
          <a:prstGeom prst="roundRect">
            <a:avLst>
              <a:gd name="adj" fmla="val 8463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1835" y="6694884"/>
            <a:ext cx="270034" cy="27003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47027" y="6587966"/>
            <a:ext cx="2767965" cy="2813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Track Best Solution</a:t>
            </a:r>
            <a:endParaRPr lang="en-US" sz="1750" dirty="0"/>
          </a:p>
        </p:txBody>
      </p:sp>
      <p:sp>
        <p:nvSpPr>
          <p:cNvPr id="23" name="Text 16"/>
          <p:cNvSpPr/>
          <p:nvPr/>
        </p:nvSpPr>
        <p:spPr>
          <a:xfrm>
            <a:off x="7647027" y="6977301"/>
            <a:ext cx="6353175" cy="576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a complete tour is found better than the current best, update it. Continue until all promising branches are explored.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890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913" y="2792611"/>
            <a:ext cx="8481179" cy="5722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Key Implementation Features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40913" y="3822621"/>
            <a:ext cx="2612469" cy="286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Core Components</a:t>
            </a:r>
            <a:endParaRPr lang="en-US" sz="1800" dirty="0"/>
          </a:p>
        </p:txBody>
      </p:sp>
      <p:sp>
        <p:nvSpPr>
          <p:cNvPr id="5" name="Text 2"/>
          <p:cNvSpPr/>
          <p:nvPr/>
        </p:nvSpPr>
        <p:spPr>
          <a:xfrm>
            <a:off x="640913" y="4291846"/>
            <a:ext cx="6450925" cy="585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 Class: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Represents state in search tree with partial tour and lower bound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0913" y="4941689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Priority Queue: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Explores nodes with best bounds first (min-heap)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640913" y="5298638"/>
            <a:ext cx="6450925" cy="585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Matrix Reduction: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Efficiently calculates lower bounds using reduced cost matrix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40913" y="5948482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Pruning Logic: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Eliminates branches that cannot improve solution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546181" y="3822621"/>
            <a:ext cx="2363510" cy="286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Structures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7546181" y="4291846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reduced_matrix: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NumPy array (n×n) for efficient computation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546181" y="4648795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visited: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Python set for O(1) city lookup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546181" y="5005745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path: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List maintaining city indices in tour order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7546181" y="5362694"/>
            <a:ext cx="6450925" cy="29289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SzPct val="100000"/>
              <a:buNone/>
            </a:pPr>
            <a:r>
              <a:rPr lang="en-US" sz="14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cost:</a:t>
            </a: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Current lower bound value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640913" y="6580108"/>
            <a:ext cx="2680930" cy="2861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Statistics Tracked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40913" y="7140893"/>
            <a:ext cx="13348573" cy="5857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Nodes explored, branches pruned, maximum depth reached, computation time, and pruning efficiency percentage provide insights into algorithm performance.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7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2431" y="491847"/>
            <a:ext cx="7891939" cy="11179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GUI Features &amp; Interactive Design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12431" y="1878092"/>
            <a:ext cx="7891939" cy="1331833"/>
          </a:xfrm>
          <a:prstGeom prst="roundRect">
            <a:avLst>
              <a:gd name="adj" fmla="val 322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98882" y="2064544"/>
            <a:ext cx="2235994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Input Panel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98882" y="2451259"/>
            <a:ext cx="7519035" cy="572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 cities with names and coordinates, load sample cities for testing, view complete city list, or remove cities dynamically.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6112431" y="3388757"/>
            <a:ext cx="7891939" cy="1331833"/>
          </a:xfrm>
          <a:prstGeom prst="roundRect">
            <a:avLst>
              <a:gd name="adj" fmla="val 322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298882" y="3575209"/>
            <a:ext cx="2975015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Visualization Canvas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298882" y="3961924"/>
            <a:ext cx="7519035" cy="572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city plotting with animated tour drawing, distance labels on edges, and color-coded visualization: green for start, blue for cities, red for optimal tour.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6112431" y="4899422"/>
            <a:ext cx="7891939" cy="1331833"/>
          </a:xfrm>
          <a:prstGeom prst="roundRect">
            <a:avLst>
              <a:gd name="adj" fmla="val 322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298882" y="5085874"/>
            <a:ext cx="2235994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Control Panel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298882" y="5472589"/>
            <a:ext cx="7519035" cy="572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solving button, pause functionality for future enhancement, and reset solver to clear current solution for new problems.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112431" y="6410087"/>
            <a:ext cx="7891939" cy="1331833"/>
          </a:xfrm>
          <a:prstGeom prst="roundRect">
            <a:avLst>
              <a:gd name="adj" fmla="val 3223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298882" y="6596539"/>
            <a:ext cx="3052405" cy="2794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Statistics Dashboard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98882" y="6983254"/>
            <a:ext cx="7519035" cy="5722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metric updates during solving process with final results displayed upon completion for comprehensive performance analysis.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0792"/>
            <a:ext cx="7020639" cy="7055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Live Demonstration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90218" y="1416606"/>
            <a:ext cx="4278749" cy="42338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Demonstration Plan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0218" y="2178606"/>
            <a:ext cx="225743" cy="282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0218" y="2531864"/>
            <a:ext cx="419945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6" name="Text 4"/>
          <p:cNvSpPr/>
          <p:nvPr/>
        </p:nvSpPr>
        <p:spPr>
          <a:xfrm>
            <a:off x="790218" y="2705695"/>
            <a:ext cx="3441502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Launch Application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0218" y="3193733"/>
            <a:ext cx="4199453" cy="722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Open PyQt5 interface with empty canvas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5414" y="2178606"/>
            <a:ext cx="225743" cy="282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5414" y="2531864"/>
            <a:ext cx="419945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0" name="Text 8"/>
          <p:cNvSpPr/>
          <p:nvPr/>
        </p:nvSpPr>
        <p:spPr>
          <a:xfrm>
            <a:off x="5215414" y="2705695"/>
            <a:ext cx="3405902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Load Sample Cities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5414" y="3193733"/>
            <a:ext cx="4199453" cy="722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Populate 8 predefined cities for demonstration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610" y="2178606"/>
            <a:ext cx="225743" cy="282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610" y="2531864"/>
            <a:ext cx="4199573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4" name="Text 12"/>
          <p:cNvSpPr/>
          <p:nvPr/>
        </p:nvSpPr>
        <p:spPr>
          <a:xfrm>
            <a:off x="9640610" y="2705695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Start Solving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610" y="3193733"/>
            <a:ext cx="4199573" cy="722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Watch statistics update in real-time as algorithm executes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0218" y="4311015"/>
            <a:ext cx="225743" cy="282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0218" y="4664273"/>
            <a:ext cx="6412111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18" name="Text 16"/>
          <p:cNvSpPr/>
          <p:nvPr/>
        </p:nvSpPr>
        <p:spPr>
          <a:xfrm>
            <a:off x="790218" y="4838105"/>
            <a:ext cx="282225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View Solution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0218" y="5326142"/>
            <a:ext cx="6412111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Animated tour visualization showing optimal route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071" y="4311015"/>
            <a:ext cx="225743" cy="2821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Unbounded Light" pitchFamily="34" charset="0"/>
                <a:ea typeface="Unbounded Light" pitchFamily="34" charset="-122"/>
                <a:cs typeface="Unbounded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071" y="4664273"/>
            <a:ext cx="6412111" cy="30480"/>
          </a:xfrm>
          <a:prstGeom prst="rect">
            <a:avLst/>
          </a:prstGeom>
          <a:solidFill>
            <a:srgbClr val="26A688"/>
          </a:solidFill>
        </p:spPr>
      </p:sp>
      <p:sp>
        <p:nvSpPr>
          <p:cNvPr id="22" name="Text 20"/>
          <p:cNvSpPr/>
          <p:nvPr/>
        </p:nvSpPr>
        <p:spPr>
          <a:xfrm>
            <a:off x="7428071" y="4838105"/>
            <a:ext cx="2917388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Examine Results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071" y="5326142"/>
            <a:ext cx="6412111" cy="7222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Review total distance, nodes explored, branches pruned, time, and efficiency metrics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790218" y="6556296"/>
            <a:ext cx="5114092" cy="3526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Expected Results for 8 Cities</a:t>
            </a:r>
            <a:endParaRPr lang="en-US" sz="2200" dirty="0"/>
          </a:p>
        </p:txBody>
      </p:sp>
      <p:sp>
        <p:nvSpPr>
          <p:cNvPr id="25" name="Text 23"/>
          <p:cNvSpPr/>
          <p:nvPr/>
        </p:nvSpPr>
        <p:spPr>
          <a:xfrm>
            <a:off x="790218" y="7247573"/>
            <a:ext cx="13049964" cy="3611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Computation time: ~0.1 seconds | Nodes explored: ~300-400 | Pruning efficiency: ~75% | Solution guarantee: Optimal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4730" y="545783"/>
            <a:ext cx="7754541" cy="124063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Comparison: Branch &amp; Bound vs. Heuristics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4730" y="2282547"/>
            <a:ext cx="3635216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Nearest Neighbor (Greedy)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694730" y="3101340"/>
            <a:ext cx="363521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Approach: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Always move to nearest unvisited city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4730" y="3915013"/>
            <a:ext cx="3635216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Fast: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O(n²) complexity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4730" y="4309586"/>
            <a:ext cx="3635216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Simple: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Easy implementation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4730" y="4704159"/>
            <a:ext cx="3635216" cy="3251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✅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Quick: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Approximations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694730" y="5098733"/>
            <a:ext cx="3635216" cy="642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❌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Unreliable: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15-25% worse than optimal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94730" y="5810845"/>
            <a:ext cx="3635216" cy="6426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❌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 guarantee: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Depends on start city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1674" y="2282547"/>
            <a:ext cx="3635216" cy="62031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Branch &amp; Bound Advantage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4821674" y="3101340"/>
            <a:ext cx="363521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When optimality matters: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Guarantees best solution mathematically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4821674" y="4232553"/>
            <a:ext cx="363521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Cost-critical: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10% improvement = thousands in fuel savings in logistics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4821674" y="5254585"/>
            <a:ext cx="363521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Reproducible: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Same input produces same output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4821674" y="5959078"/>
            <a:ext cx="3635216" cy="63507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Proven: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No approximation or uncertainty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4821674" y="6663571"/>
            <a:ext cx="3635216" cy="952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SzPct val="100000"/>
              <a:buNone/>
            </a:pPr>
            <a:r>
              <a:rPr lang="en-US" sz="155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Trade-off:</a:t>
            </a:r>
            <a:r>
              <a:rPr lang="en-US" sz="15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Slower but guaranteed optimal for manageable problem sizes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5942</Words>
  <Application>WPS Presentation</Application>
  <PresentationFormat>On-screen Show (16:9)</PresentationFormat>
  <Paragraphs>260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8" baseType="lpstr">
      <vt:lpstr>Arial</vt:lpstr>
      <vt:lpstr>SimSun</vt:lpstr>
      <vt:lpstr>Wingdings</vt:lpstr>
      <vt:lpstr>Unbounded Bold</vt:lpstr>
      <vt:lpstr>Segoe Print</vt:lpstr>
      <vt:lpstr>Unbounded Bold</vt:lpstr>
      <vt:lpstr>Unbounded Bold</vt:lpstr>
      <vt:lpstr>Open Sans</vt:lpstr>
      <vt:lpstr>Open Sans</vt:lpstr>
      <vt:lpstr>Open Sans</vt:lpstr>
      <vt:lpstr>Unbounded Light</vt:lpstr>
      <vt:lpstr>Unbounded Light</vt:lpstr>
      <vt:lpstr>Unbounded Light</vt:lpstr>
      <vt:lpstr>Calibri</vt:lpstr>
      <vt:lpstr>Microsoft YaHei</vt:lpstr>
      <vt:lpstr>Arial Unicode MS</vt:lpstr>
      <vt:lpstr>MingLiU-ExtB</vt:lpstr>
      <vt:lpstr>Arial Black</vt:lpstr>
      <vt:lpstr>Bahnschrift Light</vt:lpstr>
      <vt:lpstr>Bahnschrift SemiBold SemiCondensed</vt:lpstr>
      <vt:lpstr>Bahnschrift SemiBold</vt:lpstr>
      <vt:lpstr>Bahnschrift SemiBold Condensed</vt:lpstr>
      <vt:lpstr>Bahnschrift SemiCondensed</vt:lpstr>
      <vt:lpstr>Bahnschrift Light Condensed</vt:lpstr>
      <vt:lpstr>Bahnschrift Light SemiCondensed</vt:lpstr>
      <vt:lpstr>等线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wisdom Mlambia</cp:lastModifiedBy>
  <cp:revision>5</cp:revision>
  <dcterms:created xsi:type="dcterms:W3CDTF">2025-11-03T01:33:00Z</dcterms:created>
  <dcterms:modified xsi:type="dcterms:W3CDTF">2025-11-03T01:49:44Z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6954814CE6B74C90A9D228E42581089F_12</vt:lpwstr>
  </property>
  <property fmtid="{D5CDD505-2E9C-101B-9397-08002B2CF9AE}" pid="3" name="KSOProductBuildVer">
    <vt:lpwstr>1033-12.2.0.23131</vt:lpwstr>
  </property>
</Properties>
</file>